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Instructor use</a:t>
            </a:r>
          </a:p>
          <a:p>
            <a:r>
              <a:t>- Takeaway-first and lecture mode: slides are anchors; the explanation lives here in notes.</a:t>
            </a:r>
          </a:p>
          <a:p>
            <a:r>
              <a:t>- Images are for orientation, not proof of causation.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Somatic versus autonomic; sympathetic versus parasympathetic.</a:t>
            </a:r>
          </a:p>
          <a:p/>
          <a:p>
            <a:r>
              <a:t>Why this matters</a:t>
            </a:r>
          </a:p>
          <a:p>
            <a:r>
              <a:t>- Used constantly for emotion, stress, and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guardrails</a:t>
            </a:r>
          </a:p>
          <a:p>
            <a:r>
              <a:t>- Somatic includes reflexes.</a:t>
            </a:r>
          </a:p>
          <a:p>
            <a:r>
              <a:t>- Autonomic is influenced by context and learning.</a:t>
            </a:r>
          </a:p>
          <a:p>
            <a:r>
              <a:t>- Sympathetic and parasympathetic can co-occur.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“sympathetic equals stress equals bad.” Emphasize flexibility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a strict binary. Emphasize dynamic balance and timing.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Sprinting and speech: sympathetic more active.</a:t>
            </a:r>
          </a:p>
          <a:p>
            <a:r>
              <a:t>- Eating and sleep onset: parasympathetic more active.</a:t>
            </a:r>
          </a:p>
          <a:p/>
          <a:p>
            <a:r>
              <a:t>Common wrong answers</a:t>
            </a:r>
          </a:p>
          <a:p>
            <a:r>
              <a:t>- Treating these as strict on-off switches.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Neurons and glia; electrical within neurons; chemical between neurons.</a:t>
            </a:r>
          </a:p>
          <a:p/>
          <a:p>
            <a:r>
              <a:t>Why this matters</a:t>
            </a:r>
          </a:p>
          <a:p>
            <a:r>
              <a:t>- Drugs, learning, and disorders depend on synapses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points</a:t>
            </a:r>
          </a:p>
          <a:p>
            <a:r>
              <a:t>- Oligodendrocytes myelinate CNS axons; Schwann cells myelinate PNS axons.</a:t>
            </a:r>
          </a:p>
          <a:p>
            <a:r>
              <a:t>- Microglia play immune-like roles.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Keep it conceptual here, then go detailed on synapses next.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Neurotransmitters are not one-chemical equals one emotion.</a:t>
            </a:r>
          </a:p>
          <a:p>
            <a:r>
              <a:t>- Effects depend on receptors, pathways,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</a:t>
            </a:r>
          </a:p>
          <a:p>
            <a:r>
              <a:t>- Reuptake inhibition is common, but emphasize reasoning from clearance.</a:t>
            </a:r>
          </a:p>
          <a:p/>
          <a:p>
            <a:r>
              <a:t>Common wrong answer</a:t>
            </a:r>
          </a:p>
          <a:p>
            <a:r>
              <a:t>- Explaining it via action potentials rather than synaptic clearance.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</a:t>
            </a:r>
          </a:p>
          <a:p>
            <a:r>
              <a:t>- Repeat the organizing question: input, processing, output, regulation.</a:t>
            </a:r>
          </a:p>
          <a:p>
            <a:r>
              <a:t>- Maps are simplifications used for learning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Forebrain, midbrain, hindbrain; then landmarks, lobes, limbic structures.</a:t>
            </a:r>
          </a:p>
          <a:p/>
          <a:p>
            <a:r>
              <a:t>Why this matters</a:t>
            </a:r>
          </a:p>
          <a:p>
            <a:r>
              <a:t>- Students need network cautions from day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Thalamus is typically forebrain, not midbrain.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“Limbic system” is a useful shorthand, not a crisp anatomical unit.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Brainstem: breathing, heart rate, arousal.</a:t>
            </a:r>
          </a:p>
          <a:p>
            <a:r>
              <a:t>- Cerebellum: coordination, timing, error correction.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Central sulcus as an anchor between motor and somatosensory regions.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One tendency per lobe in speech, then immediately state the network caution.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Frontal, parietal, temporal, occipital.</a:t>
            </a:r>
          </a:p>
          <a:p/>
          <a:p>
            <a:r>
              <a:t>Common wrong answers</a:t>
            </a:r>
          </a:p>
          <a:p>
            <a:r>
              <a:t>- Treating first guess as only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Present as a network concept.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“amygdala equals fear.” Frame salience and relevance.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Long-term memory storage is distributed across cortex.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A clean map of CNS and PNS, then direction of signaling.</a:t>
            </a:r>
          </a:p>
          <a:p/>
          <a:p>
            <a:r>
              <a:t>Why this matters</a:t>
            </a:r>
          </a:p>
          <a:p>
            <a:r>
              <a:t>- Most later confusion comes from losing track of divisions and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answer features</a:t>
            </a:r>
          </a:p>
          <a:p>
            <a:r>
              <a:t>- Context/location: hippocampus.</a:t>
            </a:r>
          </a:p>
          <a:p>
            <a:r>
              <a:t>- Threat relevance/salience: amygdala.</a:t>
            </a:r>
          </a:p>
          <a:p/>
          <a:p>
            <a:r>
              <a:t>Common wrong answer</a:t>
            </a:r>
          </a:p>
          <a:p>
            <a:r>
              <a:t>- “Amygdala stores fear memories.” Correct with distributed storage and networks.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Method limits and how to interpret brain claims.</a:t>
            </a:r>
          </a:p>
          <a:p/>
          <a:p>
            <a:r>
              <a:t>Why this matters</a:t>
            </a:r>
          </a:p>
          <a:p>
            <a:r>
              <a:t>- Prevent treating images as proof of causation.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Use</a:t>
            </a:r>
          </a:p>
          <a:p>
            <a:r>
              <a:t>- Treat as misconception check.</a:t>
            </a:r>
          </a:p>
          <a:p/>
          <a:p>
            <a:r>
              <a:t>What to critique</a:t>
            </a:r>
          </a:p>
          <a:p>
            <a:r>
              <a:t>- Functions are distributed across networks; executive control is not only PFC.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distinctions</a:t>
            </a:r>
          </a:p>
          <a:p>
            <a:r>
              <a:t>- EEG: timing, weaker location.</a:t>
            </a:r>
          </a:p>
          <a:p>
            <a:r>
              <a:t>- fMRI: location, slower and often correlational.</a:t>
            </a:r>
          </a:p>
          <a:p>
            <a:r>
              <a:t>- Lesions/stimulation: closer to causality, but constrained.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questions</a:t>
            </a:r>
          </a:p>
          <a:p>
            <a:r>
              <a:t>- What method was used.</a:t>
            </a:r>
          </a:p>
          <a:p>
            <a:r>
              <a:t>- Correlational or causal.</a:t>
            </a:r>
          </a:p>
          <a:p>
            <a:r>
              <a:t>- Sample and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Plasticity as a bridge to learning, memory, development, and disorders.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Guardrails</a:t>
            </a:r>
          </a:p>
          <a:p>
            <a:r>
              <a:t>- Plasticity is real, but not unlimited.</a:t>
            </a:r>
          </a:p>
          <a:p>
            <a:r>
              <a:t>- Timing and constraints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Repeat the throughline: map, mechanism, meaning, method.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Debrief</a:t>
            </a:r>
          </a:p>
          <a:p>
            <a:r>
              <a:t>- Cluster questions: systems, signaling, brain regions,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In-class workflow</a:t>
            </a:r>
          </a:p>
          <a:p>
            <a:r>
              <a:t>- Keep the in-class list short and use it intentionally.</a:t>
            </a:r>
          </a:p>
          <a:p>
            <a:r>
              <a:t>- If a link fails, use the image already in the deck and narrate accessibly.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</a:t>
            </a:r>
          </a:p>
          <a:p>
            <a:r>
              <a:t>- Touch a hot pan: sensory input, spinal processing, motor output, learning to avoid.</a:t>
            </a:r>
          </a:p>
          <a:p/>
          <a:p>
            <a:r>
              <a:t>Common confusion</a:t>
            </a:r>
          </a:p>
          <a:p>
            <a:r>
              <a:t>- The spinal cord and peripheral pathways also matter.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Hierarchical map of the nervous system.</a:t>
            </a:r>
          </a:p>
          <a:p/>
          <a:p>
            <a:r>
              <a:t>Accuracy note</a:t>
            </a:r>
          </a:p>
          <a:p>
            <a:r>
              <a:t>- Somatic includes voluntary movement and reflex loops.</a:t>
            </a:r>
          </a:p>
          <a:p>
            <a:r>
              <a:t>- Autonomic is often automatic, but not fully beyond influence.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Student-friendly map of CNS/PNS and somatic/autonomic.</a:t>
            </a:r>
          </a:p>
          <a:p/>
          <a:p>
            <a:r>
              <a:t>Accuracy guardrails</a:t>
            </a:r>
          </a:p>
          <a:p>
            <a:r>
              <a:t>- Autonomic is not a strict on-off switch.</a:t>
            </a:r>
          </a:p>
          <a:p>
            <a:r>
              <a:t>- Somatic is not always voluntary.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Afferent versus efferent as direction labels.</a:t>
            </a:r>
          </a:p>
          <a:p/>
          <a:p>
            <a:r>
              <a:t>Accuracy guardrail</a:t>
            </a:r>
          </a:p>
          <a:p>
            <a:r>
              <a:t>- Sensory input includes external and visceral sensory signals.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Use one scenario: hot surface, withdraw, recovery.</a:t>
            </a:r>
          </a:p>
          <a:p>
            <a:r>
              <a:t>- Name where processing happens: spinal cord for reflex, cortex for report.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Afferent: feeling heat; feeling heart pounding.</a:t>
            </a:r>
          </a:p>
          <a:p>
            <a:r>
              <a:t>- Efferent: pulling hand away; sweating.</a:t>
            </a:r>
          </a:p>
          <a:p/>
          <a:p>
            <a:r>
              <a:t>Common wrong answers</a:t>
            </a:r>
          </a:p>
          <a:p>
            <a:r>
              <a:t>- Calling sweating sensory because it is felt.</a:t>
            </a:r>
          </a:p>
          <a:p>
            <a:r>
              <a:t>- Treating the terms as system names.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Neuroscience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>
              <a:defRPr sz="2400">
                <a:latin typeface="Calibri"/>
              </a:defRPr>
            </a:pPr>
            <a:r>
              <a:t>Cells, signals, systems, and brain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links behavior to brain and body processes without overclaiming what a diagram can prove.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Peripheral nervous system in detail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Somatic versus autonomic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PNS carries signals through somatic pathways and autonomic regulation pathways.</a:t>
            </a:r>
          </a:p>
        </p:txBody>
      </p:sp>
      <p:pic>
        <p:nvPicPr>
          <p:cNvPr id="4" name="Picture 3" descr="FE654D8D-34DC-442D-B41E-723A5FFFF2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7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Sympathetic activity supports rapid action by shifting resources toward immediate demands.</a:t>
            </a:r>
          </a:p>
        </p:txBody>
      </p:sp>
      <p:pic>
        <p:nvPicPr>
          <p:cNvPr id="4" name="Picture 3" descr="32EE4961-7F63-484A-9812-1BE69A3E89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047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Parasympathetic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Parasympathetic activity supports restoration and digestion as demands pass.</a:t>
            </a:r>
          </a:p>
        </p:txBody>
      </p:sp>
      <p:pic>
        <p:nvPicPr>
          <p:cNvPr id="4" name="Picture 3" descr="20E18DC3-0F87-4019-AC2D-2043CF7108F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047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Which branch is more active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For each situation, name which branch is more active and why</a:t>
            </a:r>
          </a:p>
          <a:p>
            <a:pPr>
              <a:defRPr sz="2200">
                <a:latin typeface="Calibri"/>
              </a:defRPr>
            </a:pPr>
            <a:r>
              <a:t>Sprinting to catch a bus</a:t>
            </a:r>
          </a:p>
          <a:p>
            <a:pPr>
              <a:defRPr sz="2200">
                <a:latin typeface="Calibri"/>
              </a:defRPr>
            </a:pPr>
            <a:r>
              <a:t>Eating a meal after a long day</a:t>
            </a:r>
          </a:p>
          <a:p>
            <a:pPr>
              <a:defRPr sz="2200">
                <a:latin typeface="Calibri"/>
              </a:defRPr>
            </a:pPr>
            <a:r>
              <a:t>Giving a speech</a:t>
            </a:r>
          </a:p>
          <a:p>
            <a:pPr>
              <a:defRPr sz="2200">
                <a:latin typeface="Calibri"/>
              </a:defRPr>
            </a:pPr>
            <a:r>
              <a:t>Falling asleep</a:t>
            </a:r>
          </a:p>
          <a:p>
            <a:pPr>
              <a:defRPr sz="2200">
                <a:latin typeface="Calibri"/>
              </a:defRPr>
            </a:pPr>
            <a:r>
              <a:t>Three minutes. Pair-share, then report one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connects the scenario to a body goal, not to a slogan.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Cells and signaling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Neurons and glia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Glial cells are active partners in neural function, not passive filler.</a:t>
            </a:r>
          </a:p>
        </p:txBody>
      </p:sp>
      <p:pic>
        <p:nvPicPr>
          <p:cNvPr id="4" name="Picture 3" descr="E2615B71-7C03-4288-ADE1-35A7A5D90A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7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Electrical within neurons, chemical between neurons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Neural communication uses electrical signaling within cells and chemical signaling between cells.</a:t>
            </a:r>
          </a:p>
        </p:txBody>
      </p:sp>
      <p:pic>
        <p:nvPicPr>
          <p:cNvPr id="4" name="Picture 3" descr="01754E57-4A8D-4495-BC85-F46EF408EF9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527" y="1143000"/>
            <a:ext cx="815064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Synapse and neurotransmitter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Synapses translate electrical signals into chemical signals and shape what happens next.</a:t>
            </a:r>
          </a:p>
        </p:txBody>
      </p:sp>
      <p:pic>
        <p:nvPicPr>
          <p:cNvPr id="4" name="Picture 3" descr="259F4FEF-70DD-467B-B5F8-00760449A0D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47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Where would a drug 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A medication increases neurotransmitter levels in the synaptic cleft</a:t>
            </a:r>
          </a:p>
          <a:p>
            <a:pPr>
              <a:defRPr sz="2200">
                <a:latin typeface="Calibri"/>
              </a:defRPr>
            </a:pPr>
            <a:r>
              <a:t>Which mechanism is most likely affected</a:t>
            </a:r>
          </a:p>
          <a:p>
            <a:pPr>
              <a:defRPr sz="2200">
                <a:latin typeface="Calibri"/>
              </a:defRPr>
            </a:pPr>
            <a:r>
              <a:t>Reuptake</a:t>
            </a:r>
          </a:p>
          <a:p>
            <a:pPr>
              <a:defRPr sz="2200">
                <a:latin typeface="Calibri"/>
              </a:defRPr>
            </a:pPr>
            <a:r>
              <a:t>Breakdown by enzymes</a:t>
            </a:r>
          </a:p>
          <a:p>
            <a:pPr>
              <a:defRPr sz="2200">
                <a:latin typeface="Calibri"/>
              </a:defRPr>
            </a:pPr>
            <a:r>
              <a:t>Vesicle release</a:t>
            </a:r>
          </a:p>
          <a:p>
            <a:pPr>
              <a:defRPr sz="2200">
                <a:latin typeface="Calibri"/>
              </a:defRPr>
            </a:pPr>
            <a:r>
              <a:t>Two minutes. Vote, then write one sentence justification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names one mechanism and links it to neurotransmitter clearance.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today is organized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Start with the big map of the nervous system</a:t>
            </a:r>
          </a:p>
          <a:p>
            <a:pPr>
              <a:defRPr sz="2200">
                <a:latin typeface="Calibri"/>
              </a:defRPr>
            </a:pPr>
            <a:r>
              <a:t>Add signal direction: afferent and efferent</a:t>
            </a:r>
          </a:p>
          <a:p>
            <a:pPr>
              <a:defRPr sz="2200">
                <a:latin typeface="Calibri"/>
              </a:defRPr>
            </a:pPr>
            <a:r>
              <a:t>Zoom in: neurons, glia, action potentials, synapses</a:t>
            </a:r>
          </a:p>
          <a:p>
            <a:pPr>
              <a:defRPr sz="2200">
                <a:latin typeface="Calibri"/>
              </a:defRPr>
            </a:pPr>
            <a:r>
              <a:t>Zoom out: autonomic regulation and brain structures</a:t>
            </a:r>
          </a:p>
          <a:p>
            <a:pPr>
              <a:defRPr sz="2200">
                <a:latin typeface="Calibri"/>
              </a:defRPr>
            </a:pPr>
            <a:r>
              <a:t>End with methods and limits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We will move from systems to cells to brain regions, then back to how we know what we know.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Brain regions and networks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Forebrain, midbrain, hindbrain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regions are connected; labels help orientation, not perfect boundaries.</a:t>
            </a:r>
          </a:p>
        </p:txBody>
      </p:sp>
      <p:pic>
        <p:nvPicPr>
          <p:cNvPr id="4" name="Picture 3" descr="A8CFB6AC-C06F-4AEB-BACB-70BE4E9E0164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201" y="1143000"/>
            <a:ext cx="8041291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Forebrain structures support complex cognition and connect emotion, memory, and body regulation.</a:t>
            </a:r>
          </a:p>
        </p:txBody>
      </p:sp>
      <p:pic>
        <p:nvPicPr>
          <p:cNvPr id="4" name="Picture 3" descr="0BD5B067-A8E2-4569-B6D9-EB98B42AA1AD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6692" y="1143000"/>
            <a:ext cx="655831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Hindbrain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Hindbrain structures support vital functions and coordinated movement.</a:t>
            </a:r>
          </a:p>
        </p:txBody>
      </p:sp>
      <p:pic>
        <p:nvPicPr>
          <p:cNvPr id="4" name="Picture 3" descr="E1E549CB-7BD0-4809-A27C-73812BF115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247" y="1143000"/>
            <a:ext cx="54792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Brain landmarks for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Landmarks help you locate where functions tend to cluster, even though functions rely on networks.</a:t>
            </a:r>
          </a:p>
        </p:txBody>
      </p:sp>
      <p:pic>
        <p:nvPicPr>
          <p:cNvPr id="4" name="Picture 3" descr="339C3C91-0D3C-4ADE-B06B-0C282F0508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847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Cerebral cortex lobes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Lobes are a rough map; most functions depend on networks across lobes.</a:t>
            </a:r>
          </a:p>
        </p:txBody>
      </p:sp>
      <p:pic>
        <p:nvPicPr>
          <p:cNvPr id="4" name="Picture 3" descr="A5BAED1F-E2FC-4299-873D-3E49317BA5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074" y="1143000"/>
            <a:ext cx="4041546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Which lobe would you check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For each function, write the lobe you would check first</a:t>
            </a:r>
          </a:p>
          <a:p>
            <a:pPr>
              <a:defRPr sz="2200">
                <a:latin typeface="Calibri"/>
              </a:defRPr>
            </a:pPr>
            <a:r>
              <a:t>Planning and self-control</a:t>
            </a:r>
          </a:p>
          <a:p>
            <a:pPr>
              <a:defRPr sz="2200">
                <a:latin typeface="Calibri"/>
              </a:defRPr>
            </a:pPr>
            <a:r>
              <a:t>Touch and body position</a:t>
            </a:r>
          </a:p>
          <a:p>
            <a:pPr>
              <a:defRPr sz="2200">
                <a:latin typeface="Calibri"/>
              </a:defRPr>
            </a:pPr>
            <a:r>
              <a:t>Hearing and language comprehension</a:t>
            </a:r>
          </a:p>
          <a:p>
            <a:pPr>
              <a:defRPr sz="2200">
                <a:latin typeface="Calibri"/>
              </a:defRPr>
            </a:pPr>
            <a:r>
              <a:t>Visual processing</a:t>
            </a:r>
          </a:p>
          <a:p>
            <a:pPr>
              <a:defRPr sz="2200">
                <a:latin typeface="Calibri"/>
              </a:defRPr>
            </a:pPr>
            <a:r>
              <a:t>Two minutes. Write four lobes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gives a reasonable first guess and remembers that networks matter.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Limbic system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Limbic network ideas link emotion, memory, motivation, and body regulation.</a:t>
            </a:r>
          </a:p>
        </p:txBody>
      </p:sp>
      <p:pic>
        <p:nvPicPr>
          <p:cNvPr id="4" name="Picture 3" descr="EC783643-B329-4B37-A2A7-102DE9793A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783" y="1143000"/>
            <a:ext cx="4308127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Amygdala in 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amygdala helps prioritize important stimuli, including potential threats.</a:t>
            </a:r>
          </a:p>
        </p:txBody>
      </p:sp>
      <p:pic>
        <p:nvPicPr>
          <p:cNvPr id="4" name="Picture 3" descr="20F76233-FD9B-429E-B138-24B10BE817C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966" y="1143000"/>
            <a:ext cx="402376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Hippocampus and memory 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hippocampus supports forming new episodic memories and linking experiences to context.</a:t>
            </a:r>
          </a:p>
        </p:txBody>
      </p:sp>
      <p:pic>
        <p:nvPicPr>
          <p:cNvPr id="4" name="Picture 3" descr="504E8C7A-553A-448A-9F5B-8AE4E7CF164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667" y="1143000"/>
            <a:ext cx="3460359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The nervous system map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Amygdala and hippocampus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A student remembers where a scary incident happened and feels fear walking by that spot</a:t>
            </a:r>
          </a:p>
          <a:p>
            <a:pPr>
              <a:defRPr sz="2200">
                <a:latin typeface="Calibri"/>
              </a:defRPr>
            </a:pPr>
            <a:r>
              <a:t>In one sentence, explain how the amygdala and hippocampus could both be involved</a:t>
            </a:r>
          </a:p>
          <a:p>
            <a:pPr>
              <a:defRPr sz="2200">
                <a:latin typeface="Calibri"/>
              </a:defRPr>
            </a:pPr>
            <a:r>
              <a:t>Two minutes. Write one sentence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links context to hippocampus and threat relevance to amygdala.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Methods and limits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Evaluate an oversimplification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Simple one-region “state” maps are useful metaphors but misleading as anatomy.</a:t>
            </a:r>
          </a:p>
        </p:txBody>
      </p:sp>
      <p:pic>
        <p:nvPicPr>
          <p:cNvPr id="4" name="Picture 3" descr="81BB1A6F-1069-4A1A-925D-2092C00726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47" y="1143000"/>
            <a:ext cx="838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How we study the brain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Lesions and case studies</a:t>
            </a:r>
          </a:p>
          <a:p>
            <a:pPr>
              <a:defRPr sz="2200">
                <a:latin typeface="Calibri"/>
              </a:defRPr>
            </a:pPr>
            <a:r>
              <a:t>EEG and ERPs</a:t>
            </a:r>
          </a:p>
          <a:p>
            <a:pPr>
              <a:defRPr sz="2200">
                <a:latin typeface="Calibri"/>
              </a:defRPr>
            </a:pPr>
            <a:r>
              <a:t>fMRI and PET</a:t>
            </a:r>
          </a:p>
          <a:p>
            <a:pPr>
              <a:defRPr sz="2200">
                <a:latin typeface="Calibri"/>
              </a:defRPr>
            </a:pPr>
            <a:r>
              <a:t>Stimulation methods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methods trade off timing, location, invasiveness, and causal inference.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What would you ask first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A headline says “This brain region causes anxiety”</a:t>
            </a:r>
          </a:p>
          <a:p>
            <a:pPr>
              <a:defRPr sz="2200">
                <a:latin typeface="Calibri"/>
              </a:defRPr>
            </a:pPr>
            <a:r>
              <a:t>Write one question you would ask before believing it</a:t>
            </a:r>
          </a:p>
          <a:p>
            <a:pPr>
              <a:defRPr sz="2200">
                <a:latin typeface="Calibri"/>
              </a:defRPr>
            </a:pPr>
            <a:r>
              <a:t>Two minutes. Write one sentence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question asks about method, inference type, and alternative explanations.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Plasticity and wrap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Neuroplasticity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Brains change with experience</a:t>
            </a:r>
          </a:p>
          <a:p>
            <a:pPr>
              <a:defRPr sz="2200">
                <a:latin typeface="Calibri"/>
              </a:defRPr>
            </a:pPr>
            <a:r>
              <a:t>Connections strengthen and weaken</a:t>
            </a:r>
          </a:p>
          <a:p>
            <a:pPr>
              <a:defRPr sz="2200">
                <a:latin typeface="Calibri"/>
              </a:defRPr>
            </a:pPr>
            <a:r>
              <a:t>Development reshapes networks</a:t>
            </a:r>
          </a:p>
          <a:p>
            <a:pPr>
              <a:defRPr sz="2200">
                <a:latin typeface="Calibri"/>
              </a:defRPr>
            </a:pPr>
            <a:r>
              <a:t>Injury can reorganize function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Experience changes the brain through plasticity across the lifespan.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Synthesis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Systems map where signals travel</a:t>
            </a:r>
          </a:p>
          <a:p>
            <a:pPr>
              <a:defRPr sz="2200">
                <a:latin typeface="Calibri"/>
              </a:defRPr>
            </a:pPr>
            <a:r>
              <a:t>Cells explain how signals happen</a:t>
            </a:r>
          </a:p>
          <a:p>
            <a:pPr>
              <a:defRPr sz="2200">
                <a:latin typeface="Calibri"/>
              </a:defRPr>
            </a:pPr>
            <a:r>
              <a:t>Brain regions orient likely function clusters</a:t>
            </a:r>
          </a:p>
          <a:p>
            <a:pPr>
              <a:defRPr sz="2200">
                <a:latin typeface="Calibri"/>
              </a:defRPr>
            </a:pPr>
            <a:r>
              <a:t>Methods limit justified conclusions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explains behavior by combining levels of analysis and respecting evidence limits.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Exit prompt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Write one takeaway you will remember next week and one question you want answered next class</a:t>
            </a:r>
          </a:p>
          <a:p>
            <a:pPr>
              <a:defRPr sz="2200">
                <a:latin typeface="Calibri"/>
              </a:defRPr>
            </a:pPr>
            <a:r>
              <a:t>Two minutes. Write two lines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exit response is specific enough to guide study and specific enough to be answerable.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In class: Lobe map for quick orientation</a:t>
            </a:r>
          </a:p>
          <a:p>
            <a:pPr>
              <a:defRPr sz="2200">
                <a:latin typeface="Calibri"/>
              </a:defRPr>
            </a:pPr>
            <a:r>
              <a:t>In class: Synapse diagram for drug mechanism reasoning</a:t>
            </a:r>
          </a:p>
          <a:p>
            <a:pPr>
              <a:defRPr sz="2200">
                <a:latin typeface="Calibri"/>
              </a:defRPr>
            </a:pPr>
            <a:r>
              <a:t>In class: Autonomic branch diagrams for scenario practice</a:t>
            </a:r>
          </a:p>
          <a:p>
            <a:pPr>
              <a:defRPr sz="2200">
                <a:latin typeface="Calibri"/>
              </a:defRPr>
            </a:pPr>
            <a:r>
              <a:t>Optional: Practice set on CNS vs PNS and afferent vs efferent</a:t>
            </a:r>
          </a:p>
          <a:p>
            <a:pPr>
              <a:defRPr sz="2200">
                <a:latin typeface="Calibri"/>
              </a:defRPr>
            </a:pPr>
            <a:r>
              <a:t>Optional: Short review on action potentials vs synaptic transmission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Use resources to practice explanations, not to memorize labels without meaning.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the nervous system does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Detects information</a:t>
            </a:r>
          </a:p>
          <a:p>
            <a:pPr>
              <a:defRPr sz="2200">
                <a:latin typeface="Calibri"/>
              </a:defRPr>
            </a:pPr>
            <a:r>
              <a:t>Processes and integrates</a:t>
            </a:r>
          </a:p>
          <a:p>
            <a:pPr>
              <a:defRPr sz="2200">
                <a:latin typeface="Calibri"/>
              </a:defRPr>
            </a:pPr>
            <a:r>
              <a:t>Produces responses</a:t>
            </a:r>
          </a:p>
          <a:p>
            <a:pPr>
              <a:defRPr sz="2200">
                <a:latin typeface="Calibri"/>
              </a:defRPr>
            </a:pPr>
            <a:r>
              <a:t>Learns and adapts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nervous system senses, decides, acts, and adapts.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Divisions of the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Divisions help you locate where signals travel and what kinds of actions they control.</a:t>
            </a:r>
          </a:p>
        </p:txBody>
      </p:sp>
      <p:pic>
        <p:nvPicPr>
          <p:cNvPr id="4" name="Picture 3" descr="81B9C011-77D9-495C-9691-35CABB6F93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847" y="1143000"/>
            <a:ext cx="6096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Nervous system map in plain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CNS processes and integrates; PNS carries signals between CNS and body.</a:t>
            </a:r>
          </a:p>
        </p:txBody>
      </p:sp>
      <p:pic>
        <p:nvPicPr>
          <p:cNvPr id="4" name="Picture 3" descr="AC2A1A8D-FC53-4DD8-AD4E-0B81BC0790E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7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Afferent and efferent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Direction matters: afferent goes to the CNS, efferent goes to the body.</a:t>
            </a:r>
          </a:p>
        </p:txBody>
      </p:sp>
      <p:pic>
        <p:nvPicPr>
          <p:cNvPr id="4" name="Picture 3" descr="49780C82-19B2-4261-9A2D-3A1E85A6F5A2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7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320040"/>
            <a:ext cx="11094415" cy="685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Sensory input and motor output 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Behavior is a loop: input, processing, output, and ongoing adjustment.</a:t>
            </a:r>
          </a:p>
        </p:txBody>
      </p:sp>
      <p:pic>
        <p:nvPicPr>
          <p:cNvPr id="4" name="Picture 3" descr="B5316C22-CBE6-42C2-817F-1709809DAFC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47" y="1143000"/>
            <a:ext cx="8128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Engage: Afferent or efferent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/>
          <a:lstStyle/>
          <a:p>
            <a:pPr>
              <a:defRPr sz="2200">
                <a:latin typeface="Calibri"/>
              </a:defRPr>
            </a:pPr>
            <a:r>
              <a:t>Classify each as afferent or efferent</a:t>
            </a:r>
          </a:p>
          <a:p>
            <a:pPr>
              <a:defRPr sz="2200">
                <a:latin typeface="Calibri"/>
              </a:defRPr>
            </a:pPr>
            <a:r>
              <a:t>Touching a hot mug and feeling heat</a:t>
            </a:r>
          </a:p>
          <a:p>
            <a:pPr>
              <a:defRPr sz="2200">
                <a:latin typeface="Calibri"/>
              </a:defRPr>
            </a:pPr>
            <a:r>
              <a:t>Pulling your hand away</a:t>
            </a:r>
          </a:p>
          <a:p>
            <a:pPr>
              <a:defRPr sz="2200">
                <a:latin typeface="Calibri"/>
              </a:defRPr>
            </a:pPr>
            <a:r>
              <a:t>Feeling your heart pounding</a:t>
            </a:r>
          </a:p>
          <a:p>
            <a:pPr>
              <a:defRPr sz="2200">
                <a:latin typeface="Calibri"/>
              </a:defRPr>
            </a:pPr>
            <a:r>
              <a:t>Sweating</a:t>
            </a:r>
          </a:p>
          <a:p>
            <a:pPr>
              <a:defRPr sz="2200">
                <a:latin typeface="Calibri"/>
              </a:defRPr>
            </a:pPr>
            <a:r>
              <a:t>Two minutes. Write four labels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labels direction correctly and can explain one example in plain language.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